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2" r:id="rId2"/>
  </p:sldMasterIdLst>
  <p:notesMasterIdLst>
    <p:notesMasterId r:id="rId9"/>
  </p:notesMasterIdLst>
  <p:handoutMasterIdLst>
    <p:handoutMasterId r:id="rId10"/>
  </p:handoutMasterIdLst>
  <p:sldIdLst>
    <p:sldId id="257" r:id="rId3"/>
    <p:sldId id="259" r:id="rId4"/>
    <p:sldId id="262" r:id="rId5"/>
    <p:sldId id="261" r:id="rId6"/>
    <p:sldId id="263" r:id="rId7"/>
    <p:sldId id="266" r:id="rId8"/>
  </p:sldIdLst>
  <p:sldSz cx="9144000" cy="6858000" type="screen4x3"/>
  <p:notesSz cx="7010400" cy="9296400"/>
  <p:defaultTextStyle>
    <a:defPPr>
      <a:defRPr lang="en-US"/>
    </a:defPPr>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11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B7B7040-DC42-4BC9-9DDF-38E497900FEA}" type="datetimeFigureOut">
              <a:rPr lang="en-US" smtClean="0"/>
              <a:t>3/26/2018</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F4E9A86-DF68-4F60-9B9D-9B3308E03EAE}" type="slidenum">
              <a:rPr lang="en-US" smtClean="0"/>
              <a:t>‹#›</a:t>
            </a:fld>
            <a:endParaRPr lang="en-US"/>
          </a:p>
        </p:txBody>
      </p:sp>
    </p:spTree>
    <p:extLst>
      <p:ext uri="{BB962C8B-B14F-4D97-AF65-F5344CB8AC3E}">
        <p14:creationId xmlns:p14="http://schemas.microsoft.com/office/powerpoint/2010/main" val="828564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rtlCol="0"/>
          <a:lstStyle>
            <a:lvl1pPr algn="r">
              <a:defRPr sz="1200"/>
            </a:lvl1pPr>
          </a:lstStyle>
          <a:p>
            <a:fld id="{888A7752-73DE-404C-BA6F-63DEF987950B}" type="datetimeFigureOut">
              <a:rPr lang="en-US" smtClean="0"/>
              <a:pPr/>
              <a:t>3/26/2018</a:t>
            </a:fld>
            <a:endParaRPr lang="en-US"/>
          </a:p>
        </p:txBody>
      </p:sp>
      <p:sp>
        <p:nvSpPr>
          <p:cNvPr id="4" name="Slide Image Placeholder 3"/>
          <p:cNvSpPr>
            <a:spLocks noGrp="1" noRot="1" noChangeAspect="1"/>
          </p:cNvSpPr>
          <p:nvPr>
            <p:ph type="sldImg" idx="2"/>
          </p:nvPr>
        </p:nvSpPr>
        <p:spPr>
          <a:xfrm>
            <a:off x="1179513" y="696913"/>
            <a:ext cx="4651375" cy="3487737"/>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rtlCol="0" anchor="b"/>
          <a:lstStyle>
            <a:lvl1pPr algn="r">
              <a:defRPr sz="1200"/>
            </a:lvl1pPr>
          </a:lstStyle>
          <a:p>
            <a:fld id="{AEC00428-765A-4708-ADE2-3AAB557AF17C}" type="slidenum">
              <a:rPr lang="en-US" smtClean="0"/>
              <a:pPr/>
              <a:t>‹#›</a:t>
            </a:fld>
            <a:endParaRPr lang="en-US"/>
          </a:p>
        </p:txBody>
      </p:sp>
    </p:spTree>
    <p:extLst>
      <p:ext uri="{BB962C8B-B14F-4D97-AF65-F5344CB8AC3E}">
        <p14:creationId xmlns:p14="http://schemas.microsoft.com/office/powerpoint/2010/main" val="1290799749"/>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EC00428-765A-4708-ADE2-3AAB557AF17C}" type="slidenum">
              <a:rPr lang="en-US" smtClean="0"/>
              <a:pPr/>
              <a:t>1</a:t>
            </a:fld>
            <a:endParaRPr lang="en-US"/>
          </a:p>
        </p:txBody>
      </p:sp>
    </p:spTree>
    <p:extLst>
      <p:ext uri="{BB962C8B-B14F-4D97-AF65-F5344CB8AC3E}">
        <p14:creationId xmlns:p14="http://schemas.microsoft.com/office/powerpoint/2010/main" val="3369726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C00428-765A-4708-ADE2-3AAB557AF17C}" type="slidenum">
              <a:rPr lang="en-US" smtClean="0"/>
              <a:pPr/>
              <a:t>2</a:t>
            </a:fld>
            <a:endParaRPr lang="en-US"/>
          </a:p>
        </p:txBody>
      </p:sp>
    </p:spTree>
    <p:extLst>
      <p:ext uri="{BB962C8B-B14F-4D97-AF65-F5344CB8AC3E}">
        <p14:creationId xmlns:p14="http://schemas.microsoft.com/office/powerpoint/2010/main" val="2446505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EC00428-765A-4708-ADE2-3AAB557AF17C}" type="slidenum">
              <a:rPr lang="en-US" smtClean="0"/>
              <a:pPr/>
              <a:t>3</a:t>
            </a:fld>
            <a:endParaRPr lang="en-US"/>
          </a:p>
        </p:txBody>
      </p:sp>
    </p:spTree>
    <p:extLst>
      <p:ext uri="{BB962C8B-B14F-4D97-AF65-F5344CB8AC3E}">
        <p14:creationId xmlns:p14="http://schemas.microsoft.com/office/powerpoint/2010/main" val="2004580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C00428-765A-4708-ADE2-3AAB557AF17C}" type="slidenum">
              <a:rPr lang="en-US" smtClean="0"/>
              <a:pPr/>
              <a:t>4</a:t>
            </a:fld>
            <a:endParaRPr lang="en-US"/>
          </a:p>
        </p:txBody>
      </p:sp>
    </p:spTree>
    <p:extLst>
      <p:ext uri="{BB962C8B-B14F-4D97-AF65-F5344CB8AC3E}">
        <p14:creationId xmlns:p14="http://schemas.microsoft.com/office/powerpoint/2010/main" val="1913250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C00428-765A-4708-ADE2-3AAB557AF17C}" type="slidenum">
              <a:rPr lang="en-US" smtClean="0"/>
              <a:pPr/>
              <a:t>5</a:t>
            </a:fld>
            <a:endParaRPr lang="en-US"/>
          </a:p>
        </p:txBody>
      </p:sp>
    </p:spTree>
    <p:extLst>
      <p:ext uri="{BB962C8B-B14F-4D97-AF65-F5344CB8AC3E}">
        <p14:creationId xmlns:p14="http://schemas.microsoft.com/office/powerpoint/2010/main" val="2822443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lang="en-US" smtClean="0"/>
              <a:t>Click to edit Master title style</a:t>
            </a:r>
            <a:endParaRPr lang="en-US" dirty="0"/>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lt"/>
                <a:cs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A8B8E7D2-F905-46E3-BDD3-0258335A3216}" type="datetime1">
              <a:rPr lang="en-US" smtClean="0"/>
              <a:pPr/>
              <a:t>3/26/2018</a:t>
            </a:fld>
            <a:endParaRPr lang="en-US" sz="1600" dirty="0"/>
          </a:p>
        </p:txBody>
      </p:sp>
      <p:sp>
        <p:nvSpPr>
          <p:cNvPr id="17" name="Footer Placeholder 16"/>
          <p:cNvSpPr>
            <a:spLocks noGrp="1"/>
          </p:cNvSpPr>
          <p:nvPr>
            <p:ph type="ftr" sz="quarter" idx="11"/>
          </p:nvPr>
        </p:nvSpPr>
        <p:spPr>
          <a:xfrm>
            <a:off x="2898648" y="6355080"/>
            <a:ext cx="3474720" cy="365760"/>
          </a:xfrm>
        </p:spPr>
        <p:txBody>
          <a:bodyPr/>
          <a:lstStyle/>
          <a:p>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D4B5ADC2-7248-4799-8E52-477E151C3EE9}"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p>
            <a:fld id="{33938BEC-55E3-4F9D-B5C5-76D23951C04A}" type="datetime1">
              <a:rPr lang="en-US" smtClean="0"/>
              <a:pPr/>
              <a:t>3/26/2018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95400" y="4267200"/>
            <a:ext cx="6781800" cy="1143000"/>
          </a:xfrm>
        </p:spPr>
        <p:txBody>
          <a:bodyPr anchor="t" anchorCtr="0"/>
          <a:lstStyle>
            <a:lvl1pPr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2FB568A0-62B0-4129-95C4-7270BF844D61}" type="datetime1">
              <a:rPr lang="en-US" smtClean="0"/>
              <a:pPr/>
              <a:t>3/26/2018</a:t>
            </a:fld>
            <a:endParaRPr lang="en-US" dirty="0"/>
          </a:p>
        </p:txBody>
      </p:sp>
      <p:sp>
        <p:nvSpPr>
          <p:cNvPr id="5" name="Footer Placeholder 4"/>
          <p:cNvSpPr>
            <a:spLocks noGrp="1"/>
          </p:cNvSpPr>
          <p:nvPr>
            <p:ph type="ftr" sz="quarter" idx="11"/>
          </p:nvPr>
        </p:nvSpPr>
        <p:spPr>
          <a:xfrm>
            <a:off x="2898648" y="6355080"/>
            <a:ext cx="3474720" cy="365760"/>
          </a:xfrm>
        </p:spPr>
        <p:txBody>
          <a:bodyPr/>
          <a:lstStyle/>
          <a:p>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147C1B20-DEF4-46E3-B77F-0FB6B8193D90}"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1D7F31A-E594-408B-8114-4F8438303DA3}" type="datetime1">
              <a:rPr lang="en-US" smtClean="0"/>
              <a:pPr/>
              <a:t>3/26/2018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7C1B20-DEF4-46E3-B77F-0FB6B8193D90}"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7" name="Date Placeholder 6"/>
          <p:cNvSpPr>
            <a:spLocks noGrp="1"/>
          </p:cNvSpPr>
          <p:nvPr>
            <p:ph type="dt" sz="half" idx="10"/>
          </p:nvPr>
        </p:nvSpPr>
        <p:spPr/>
        <p:txBody>
          <a:bodyPr/>
          <a:lstStyle/>
          <a:p>
            <a:fld id="{AD978398-2A5A-4309-94C2-82E465C1DCF8}" type="datetime1">
              <a:rPr lang="en-US" smtClean="0"/>
              <a:pPr/>
              <a:t>3/26/2018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7C1B20-DEF4-46E3-B77F-0FB6B8193D90}"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938BEC-55E3-4F9D-B5C5-76D23951C04A}" type="datetime1">
              <a:rPr lang="en-US" smtClean="0"/>
              <a:pPr/>
              <a:t>3/26/2018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a:p>
        </p:txBody>
      </p:sp>
      <p:sp>
        <p:nvSpPr>
          <p:cNvPr id="6" name="Shap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8B58F6-778A-46C2-BFC0-8FD9B04A99E8}" type="datetime1">
              <a:rPr lang="en-US" smtClean="0"/>
              <a:pPr/>
              <a:t>3/26/2018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7C1B20-DEF4-46E3-B77F-0FB6B8193D90}"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p>
        </p:txBody>
      </p:sp>
      <p:sp>
        <p:nvSpPr>
          <p:cNvPr id="6" name="Shap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lt"/>
                <a:cs typeface="+mn-lt"/>
              </a:defRPr>
            </a:lvl1pPr>
          </a:lstStyle>
          <a:p>
            <a:r>
              <a:rPr lang="en-US" smtClean="0"/>
              <a:t>Click to edit Master title style</a:t>
            </a:r>
            <a:endParaRPr lang="en-US" dirty="0"/>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p>
            <a:fld id="{33938BEC-55E3-4F9D-B5C5-76D23951C04A}" type="datetime1">
              <a:rPr lang="en-US" smtClean="0"/>
              <a:pPr/>
              <a:t>3/26/2018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p>
        </p:txBody>
      </p:sp>
      <p:sp>
        <p:nvSpPr>
          <p:cNvPr id="9" name="Shap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lang="en-US" smtClean="0"/>
              <a:t>Click icon to add picture</a:t>
            </a:r>
            <a:endParaRPr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p>
            <a:fld id="{33938BEC-55E3-4F9D-B5C5-76D23951C04A}" type="datetime1">
              <a:rPr lang="en-US" smtClean="0"/>
              <a:pPr/>
              <a:t>3/26/2018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p>
        </p:txBody>
      </p:sp>
      <p:sp>
        <p:nvSpPr>
          <p:cNvPr id="9" name="Shap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938BEC-55E3-4F9D-B5C5-76D23951C04A}" type="datetime1">
              <a:rPr lang="en-US" smtClean="0"/>
              <a:pPr/>
              <a:t>3/26/2018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938BEC-55E3-4F9D-B5C5-76D23951C04A}" type="datetime1">
              <a:rPr lang="en-US" smtClean="0"/>
              <a:pPr/>
              <a:t>3/26/2018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p>
        </p:txBody>
      </p:sp>
      <p:sp>
        <p:nvSpPr>
          <p:cNvPr id="8" name="Shap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a:defRPr sz="1400">
                <a:solidFill>
                  <a:schemeClr val="tx2"/>
                </a:solidFill>
              </a:defRPr>
            </a:lvl1pPr>
          </a:lstStyle>
          <a:p>
            <a:fld id="{33938BEC-55E3-4F9D-B5C5-76D23951C04A}" type="datetime1">
              <a:rPr lang="en-US" smtClean="0"/>
              <a:pPr/>
              <a:t>3/26/2018</a:t>
            </a:fld>
            <a:endParaRPr lang="en-US" sz="1400" dirty="0">
              <a:solidFill>
                <a:schemeClr val="tx2"/>
              </a:solidFill>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a:defRPr sz="1400">
                <a:solidFill>
                  <a:schemeClr val="tx2"/>
                </a:solidFill>
              </a:defRPr>
            </a:lvl1pPr>
          </a:lstStyle>
          <a:p>
            <a:pPr algn="r"/>
            <a:endParaRPr lang="en-US" sz="1400" dirty="0">
              <a:solidFill>
                <a:schemeClr val="tx2"/>
              </a:solidFill>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a:defRPr sz="1400">
                <a:solidFill>
                  <a:schemeClr val="tx2"/>
                </a:solidFill>
              </a:defRPr>
            </a:lvl1pPr>
          </a:lstStyle>
          <a:p>
            <a:pPr algn="l"/>
            <a:fld id="{D4B5ADC2-7248-4799-8E52-477E151C3EE9}" type="slidenum">
              <a:rPr lang="en-US" sz="1400" b="1" smtClean="0">
                <a:solidFill>
                  <a:srgbClr val="FFFFFF"/>
                </a:solidFill>
              </a:rPr>
              <a:pPr algn="l"/>
              <a:t>‹#›</a:t>
            </a:fld>
            <a:endParaRPr lang="en-US" sz="1600" dirty="0">
              <a:solidFill>
                <a:schemeClr val="tx2"/>
              </a:solidFill>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p>
        </p:txBody>
      </p:sp>
      <p:sp>
        <p:nvSpPr>
          <p:cNvPr id="10" name="Shap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rtl="0" eaLnBrk="1" latinLnBrk="0" hangingPunct="1">
        <a:spcBef>
          <a:spcPct val="0"/>
        </a:spcBef>
        <a:buNone/>
        <a:defRPr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lang="en-US" sz="1200" kern="1200" smtClean="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Introduction</a:t>
            </a:r>
            <a:endParaRPr lang="en-US" dirty="0">
              <a:ln/>
              <a:gradFill flip="none">
                <a:gsLst>
                  <a:gs pos="0">
                    <a:schemeClr val="accent6">
                      <a:tint val="70000"/>
                      <a:shade val="100000"/>
                      <a:hueMod val="100000"/>
                      <a:satMod val="195000"/>
                    </a:schemeClr>
                  </a:gs>
                  <a:gs pos="46000">
                    <a:schemeClr val="accent6">
                      <a:tint val="70000"/>
                      <a:shade val="100000"/>
                      <a:hueMod val="100000"/>
                      <a:satMod val="195000"/>
                    </a:schemeClr>
                  </a:gs>
                  <a:gs pos="100000">
                    <a:schemeClr val="accent6">
                      <a:tint val="100000"/>
                      <a:shade val="60000"/>
                      <a:hueMod val="100000"/>
                      <a:satMod val="195000"/>
                    </a:schemeClr>
                  </a:gs>
                </a:gsLst>
                <a:lin ang="5400000"/>
              </a:gradFill>
            </a:endParaRPr>
          </a:p>
        </p:txBody>
      </p:sp>
      <p:sp>
        <p:nvSpPr>
          <p:cNvPr id="3" name="Rectangle 2"/>
          <p:cNvSpPr>
            <a:spLocks noGrp="1"/>
          </p:cNvSpPr>
          <p:nvPr>
            <p:ph sz="quarter" idx="1"/>
          </p:nvPr>
        </p:nvSpPr>
        <p:spPr/>
        <p:txBody>
          <a:bodyPr>
            <a:normAutofit lnSpcReduction="10000"/>
          </a:bodyPr>
          <a:lstStyle/>
          <a:p>
            <a:pPr algn="just"/>
            <a:r>
              <a:rPr lang="en-US" dirty="0" smtClean="0"/>
              <a:t>"</a:t>
            </a:r>
            <a:r>
              <a:rPr lang="en-US" b="1" dirty="0"/>
              <a:t>Code Enforcement</a:t>
            </a:r>
            <a:r>
              <a:rPr lang="en-US" dirty="0"/>
              <a:t> is the prevention, detection, investigation and </a:t>
            </a:r>
            <a:r>
              <a:rPr lang="en-US" b="1" dirty="0"/>
              <a:t>enforcement</a:t>
            </a:r>
            <a:r>
              <a:rPr lang="en-US" dirty="0"/>
              <a:t> of violations of statutes or ordinances regulating public health, safety, and welfare, public works, business activities and consumer protection, building standards, land-use, or municipal affairs</a:t>
            </a:r>
            <a:r>
              <a:rPr lang="en-US" dirty="0" smtClean="0"/>
              <a:t>.</a:t>
            </a:r>
          </a:p>
          <a:p>
            <a:pPr algn="just"/>
            <a:r>
              <a:rPr lang="en-US" dirty="0"/>
              <a:t>A </a:t>
            </a:r>
            <a:r>
              <a:rPr lang="en-US" b="1" dirty="0"/>
              <a:t>code enforcement officer </a:t>
            </a:r>
            <a:r>
              <a:rPr lang="en-US" dirty="0"/>
              <a:t>is responsible for evaluating private properties and public grounds against local codes, answering citizen questions about the codes, and issuing citations for code violations. The officer may or may not be a certified police or peace officer. Code enforcement officers work to maintain an attractive, safe community, which helps improves both property values and the quality of life of those in the community.</a:t>
            </a:r>
            <a:endParaRPr 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smtClean="0"/>
              <a:t>Overview</a:t>
            </a:r>
            <a:endParaRPr lang="en-US" dirty="0">
              <a:ln/>
              <a:gradFill flip="none">
                <a:gsLst>
                  <a:gs pos="0">
                    <a:schemeClr val="accent6">
                      <a:tint val="70000"/>
                      <a:shade val="100000"/>
                      <a:hueMod val="100000"/>
                      <a:satMod val="195000"/>
                    </a:schemeClr>
                  </a:gs>
                  <a:gs pos="46000">
                    <a:schemeClr val="accent6">
                      <a:tint val="70000"/>
                      <a:shade val="100000"/>
                      <a:hueMod val="100000"/>
                      <a:satMod val="195000"/>
                    </a:schemeClr>
                  </a:gs>
                  <a:gs pos="100000">
                    <a:schemeClr val="accent6">
                      <a:tint val="100000"/>
                      <a:shade val="60000"/>
                      <a:hueMod val="100000"/>
                      <a:satMod val="195000"/>
                    </a:schemeClr>
                  </a:gs>
                </a:gsLst>
                <a:lin ang="5400000"/>
              </a:gradFill>
            </a:endParaRPr>
          </a:p>
        </p:txBody>
      </p:sp>
      <p:sp>
        <p:nvSpPr>
          <p:cNvPr id="3" name="Rectangle 2"/>
          <p:cNvSpPr>
            <a:spLocks noGrp="1"/>
          </p:cNvSpPr>
          <p:nvPr>
            <p:ph sz="quarter" idx="1"/>
          </p:nvPr>
        </p:nvSpPr>
        <p:spPr/>
        <p:txBody>
          <a:bodyPr/>
          <a:lstStyle/>
          <a:p>
            <a:r>
              <a:rPr lang="en-US" dirty="0" smtClean="0"/>
              <a:t>Code Enforcement’s Goal is to eliminate Blight by making the owners of properties like this liable.</a:t>
            </a:r>
          </a:p>
          <a:p>
            <a:r>
              <a:rPr lang="en-US" dirty="0" smtClean="0"/>
              <a:t>Locate the owner</a:t>
            </a:r>
          </a:p>
          <a:p>
            <a:r>
              <a:rPr lang="en-US" dirty="0" smtClean="0"/>
              <a:t>Cite</a:t>
            </a:r>
          </a:p>
          <a:p>
            <a:r>
              <a:rPr lang="en-US" dirty="0" smtClean="0"/>
              <a:t>Bring to Court and begin the Court process.</a:t>
            </a:r>
            <a:endParaRPr lang="en-US" dirty="0"/>
          </a:p>
        </p:txBody>
      </p:sp>
      <p:pic>
        <p:nvPicPr>
          <p:cNvPr id="1027" name="Picture 3"/>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tretch>
            <a:fillRect/>
          </a:stretch>
        </p:blipFill>
        <p:spPr>
          <a:xfrm>
            <a:off x="4498848" y="1219200"/>
            <a:ext cx="4187951" cy="510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067800" cy="990600"/>
          </a:xfrm>
        </p:spPr>
        <p:txBody>
          <a:bodyPr>
            <a:noAutofit/>
          </a:bodyPr>
          <a:lstStyle/>
          <a:p>
            <a:pPr algn="ctr"/>
            <a:r>
              <a:rPr lang="en-US" b="1" dirty="0" smtClean="0"/>
              <a:t>Top Ten Reasons a Citation is issued</a:t>
            </a:r>
            <a:endParaRPr lang="en-US" b="1" dirty="0">
              <a:ln/>
              <a:gradFill flip="none">
                <a:gsLst>
                  <a:gs pos="0">
                    <a:schemeClr val="accent6">
                      <a:tint val="70000"/>
                      <a:shade val="100000"/>
                      <a:hueMod val="100000"/>
                      <a:satMod val="195000"/>
                    </a:schemeClr>
                  </a:gs>
                  <a:gs pos="46000">
                    <a:schemeClr val="accent6">
                      <a:tint val="70000"/>
                      <a:shade val="100000"/>
                      <a:hueMod val="100000"/>
                      <a:satMod val="195000"/>
                    </a:schemeClr>
                  </a:gs>
                  <a:gs pos="100000">
                    <a:schemeClr val="accent6">
                      <a:tint val="100000"/>
                      <a:shade val="60000"/>
                      <a:hueMod val="100000"/>
                      <a:satMod val="195000"/>
                    </a:schemeClr>
                  </a:gs>
                </a:gsLst>
                <a:lin ang="5400000"/>
              </a:gradFill>
            </a:endParaRPr>
          </a:p>
        </p:txBody>
      </p:sp>
      <p:sp>
        <p:nvSpPr>
          <p:cNvPr id="3" name="Content Placeholder 2"/>
          <p:cNvSpPr>
            <a:spLocks noGrp="1"/>
          </p:cNvSpPr>
          <p:nvPr>
            <p:ph sz="quarter" idx="1"/>
          </p:nvPr>
        </p:nvSpPr>
        <p:spPr/>
        <p:txBody>
          <a:bodyPr>
            <a:normAutofit fontScale="92500" lnSpcReduction="20000"/>
          </a:bodyPr>
          <a:lstStyle/>
          <a:p>
            <a:r>
              <a:rPr lang="en-US" dirty="0" smtClean="0"/>
              <a:t>Not maintaining lawns on front, sides or rear.</a:t>
            </a:r>
          </a:p>
          <a:p>
            <a:r>
              <a:rPr lang="en-US" dirty="0" smtClean="0"/>
              <a:t>Dumping on private or public property.</a:t>
            </a:r>
          </a:p>
          <a:p>
            <a:r>
              <a:rPr lang="en-US" dirty="0" smtClean="0"/>
              <a:t>High weeds/tree branches</a:t>
            </a:r>
          </a:p>
          <a:p>
            <a:r>
              <a:rPr lang="en-US" dirty="0" smtClean="0"/>
              <a:t>Abandoned vehicles on blocks or jacks, two or more flat tires, dismantled, expired plates or in operable.</a:t>
            </a:r>
          </a:p>
          <a:p>
            <a:r>
              <a:rPr lang="en-US" dirty="0" smtClean="0"/>
              <a:t>Parking on front or rear lawns</a:t>
            </a:r>
          </a:p>
          <a:p>
            <a:r>
              <a:rPr lang="en-US" dirty="0" smtClean="0"/>
              <a:t>Open burning(leaves or rubbish)</a:t>
            </a:r>
          </a:p>
          <a:p>
            <a:r>
              <a:rPr lang="en-US" dirty="0" smtClean="0"/>
              <a:t>Obstruction of streets/sidewalks </a:t>
            </a:r>
          </a:p>
          <a:p>
            <a:r>
              <a:rPr lang="en-US" dirty="0" smtClean="0"/>
              <a:t>Unnecessary storage &amp; debris</a:t>
            </a:r>
          </a:p>
          <a:p>
            <a:r>
              <a:rPr lang="en-US" dirty="0" smtClean="0"/>
              <a:t>Signage- it’s unlawful to erect, place, or stand, any signs temporarily or permanently between the property line and the curb.  </a:t>
            </a:r>
          </a:p>
          <a:p>
            <a:r>
              <a:rPr lang="en-US" dirty="0" smtClean="0"/>
              <a:t>Not maintaining all fences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en-US" sz="4000" b="1" dirty="0" smtClean="0"/>
              <a:t>Court Process</a:t>
            </a:r>
            <a:endParaRPr lang="en-US" sz="4000" b="1" dirty="0">
              <a:ln/>
              <a:gradFill flip="none">
                <a:gsLst>
                  <a:gs pos="0">
                    <a:schemeClr val="accent6">
                      <a:tint val="70000"/>
                      <a:shade val="100000"/>
                      <a:hueMod val="100000"/>
                      <a:satMod val="195000"/>
                    </a:schemeClr>
                  </a:gs>
                  <a:gs pos="46000">
                    <a:schemeClr val="accent6">
                      <a:tint val="70000"/>
                      <a:shade val="100000"/>
                      <a:hueMod val="100000"/>
                      <a:satMod val="195000"/>
                    </a:schemeClr>
                  </a:gs>
                  <a:gs pos="100000">
                    <a:schemeClr val="accent6">
                      <a:tint val="100000"/>
                      <a:shade val="60000"/>
                      <a:hueMod val="100000"/>
                      <a:satMod val="195000"/>
                    </a:schemeClr>
                  </a:gs>
                </a:gsLst>
                <a:lin ang="5400000"/>
              </a:gradFill>
            </a:endParaRPr>
          </a:p>
        </p:txBody>
      </p:sp>
      <p:sp>
        <p:nvSpPr>
          <p:cNvPr id="3" name="Rectangle 2"/>
          <p:cNvSpPr>
            <a:spLocks noGrp="1"/>
          </p:cNvSpPr>
          <p:nvPr>
            <p:ph sz="quarter" idx="1"/>
          </p:nvPr>
        </p:nvSpPr>
        <p:spPr/>
        <p:txBody>
          <a:bodyPr/>
          <a:lstStyle/>
          <a:p>
            <a:r>
              <a:rPr lang="en-US" dirty="0" smtClean="0"/>
              <a:t>Code goes out to Cite the owner</a:t>
            </a:r>
          </a:p>
          <a:p>
            <a:r>
              <a:rPr lang="en-US" dirty="0" smtClean="0"/>
              <a:t>Citation is mailed out with Court date</a:t>
            </a:r>
          </a:p>
          <a:p>
            <a:r>
              <a:rPr lang="en-US" dirty="0" smtClean="0"/>
              <a:t>Defendant appears before the Judge to adhere to  violation</a:t>
            </a:r>
          </a:p>
          <a:p>
            <a:r>
              <a:rPr lang="en-US" dirty="0" smtClean="0"/>
              <a:t>Defendant either corrects the violation(s) or ask the Judge for more time to correct, </a:t>
            </a:r>
            <a:r>
              <a:rPr lang="en-US" dirty="0"/>
              <a:t>d</a:t>
            </a:r>
            <a:r>
              <a:rPr lang="en-US" dirty="0" smtClean="0"/>
              <a:t>efendant is usually granted thirty(30) days to correct and reappear before the Judge.  At this time Defendant is assessed a fine to pay.</a:t>
            </a:r>
          </a:p>
          <a:p>
            <a:r>
              <a:rPr lang="en-US" dirty="0" smtClean="0"/>
              <a:t>This process can take up to sixty days(60) or more to complete.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Summary</a:t>
            </a:r>
            <a:endParaRPr lang="en-US" dirty="0">
              <a:ln/>
              <a:gradFill flip="none">
                <a:gsLst>
                  <a:gs pos="0">
                    <a:schemeClr val="accent6">
                      <a:tint val="70000"/>
                      <a:shade val="100000"/>
                      <a:hueMod val="100000"/>
                      <a:satMod val="195000"/>
                    </a:schemeClr>
                  </a:gs>
                  <a:gs pos="46000">
                    <a:schemeClr val="accent6">
                      <a:tint val="70000"/>
                      <a:shade val="100000"/>
                      <a:hueMod val="100000"/>
                      <a:satMod val="195000"/>
                    </a:schemeClr>
                  </a:gs>
                  <a:gs pos="100000">
                    <a:schemeClr val="accent6">
                      <a:tint val="100000"/>
                      <a:shade val="60000"/>
                      <a:hueMod val="100000"/>
                      <a:satMod val="195000"/>
                    </a:schemeClr>
                  </a:gs>
                </a:gsLst>
                <a:lin ang="5400000"/>
              </a:gradFill>
            </a:endParaRPr>
          </a:p>
        </p:txBody>
      </p:sp>
      <p:sp>
        <p:nvSpPr>
          <p:cNvPr id="3" name="Rectangle 2"/>
          <p:cNvSpPr>
            <a:spLocks noGrp="1"/>
          </p:cNvSpPr>
          <p:nvPr>
            <p:ph sz="quarter" idx="1"/>
          </p:nvPr>
        </p:nvSpPr>
        <p:spPr/>
        <p:txBody>
          <a:bodyPr/>
          <a:lstStyle/>
          <a:p>
            <a:r>
              <a:rPr lang="en-US" dirty="0" smtClean="0"/>
              <a:t>Briefly review what was presented</a:t>
            </a:r>
          </a:p>
          <a:p>
            <a:r>
              <a:rPr lang="en-US" dirty="0" smtClean="0"/>
              <a:t>Identify ways to apply training</a:t>
            </a:r>
          </a:p>
          <a:p>
            <a:r>
              <a:rPr lang="en-US" dirty="0" smtClean="0"/>
              <a:t>Request feedback on training session</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Illegal Dumping</a:t>
            </a:r>
            <a:endParaRPr lang="en-US" dirty="0"/>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5406" b="15406"/>
          <a:stretch>
            <a:fillRect/>
          </a:stretch>
        </p:blipFill>
        <p:spPr/>
      </p:pic>
      <p:sp>
        <p:nvSpPr>
          <p:cNvPr id="4" name="Text Placeholder 3"/>
          <p:cNvSpPr>
            <a:spLocks noGrp="1"/>
          </p:cNvSpPr>
          <p:nvPr>
            <p:ph type="body" sz="half" idx="2"/>
          </p:nvPr>
        </p:nvSpPr>
        <p:spPr/>
        <p:txBody>
          <a:bodyPr/>
          <a:lstStyle/>
          <a:p>
            <a:r>
              <a:rPr lang="en-US" dirty="0" smtClean="0"/>
              <a:t>This type of violation may result in jail time and or fines.</a:t>
            </a:r>
            <a:endParaRPr lang="en-US" dirty="0"/>
          </a:p>
        </p:txBody>
      </p:sp>
    </p:spTree>
    <p:extLst>
      <p:ext uri="{BB962C8B-B14F-4D97-AF65-F5344CB8AC3E}">
        <p14:creationId xmlns:p14="http://schemas.microsoft.com/office/powerpoint/2010/main" val="28945396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extLst>
    <a:ext uri="{05A4C25C-085E-4340-85A3-A5531E510DB2}">
      <thm15:themeFamily xmlns:thm15="http://schemas.microsoft.com/office/thememl/2012/main" name="2016.04.05 Code Boot camp." id="{3F67191D-97B9-4BC3-89E7-A4BB6BDBD637}" vid="{B30ABF74-8748-4E10-88EC-8D7C4A042C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7663390-1AD8-4488-A23F-16904AB097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2018.02.12 Code Website (2)</Template>
  <TotalTime>0</TotalTime>
  <Words>246</Words>
  <Application>Microsoft Office PowerPoint</Application>
  <PresentationFormat>On-screen Show (4:3)</PresentationFormat>
  <Paragraphs>36</Paragraphs>
  <Slides>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Bookman Old Style</vt:lpstr>
      <vt:lpstr>Calibri</vt:lpstr>
      <vt:lpstr>Gill Sans MT</vt:lpstr>
      <vt:lpstr>Wingdings</vt:lpstr>
      <vt:lpstr>Wingdings 3</vt:lpstr>
      <vt:lpstr>Origin</vt:lpstr>
      <vt:lpstr>Introduction</vt:lpstr>
      <vt:lpstr>Overview</vt:lpstr>
      <vt:lpstr>Top Ten Reasons a Citation is issued</vt:lpstr>
      <vt:lpstr>Court Process</vt:lpstr>
      <vt:lpstr>Summary</vt:lpstr>
      <vt:lpstr>Illegal Dumping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2018-03-26T16:41:28Z</dcterms:created>
  <dcterms:modified xsi:type="dcterms:W3CDTF">2018-03-26T16:42:20Z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TC101671269990</vt:lpwstr>
  </property>
</Properties>
</file>